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3" r:id="rId3"/>
    <p:sldId id="304" r:id="rId4"/>
    <p:sldId id="306" r:id="rId5"/>
    <p:sldId id="307" r:id="rId6"/>
    <p:sldId id="259" r:id="rId7"/>
    <p:sldId id="264" r:id="rId8"/>
    <p:sldId id="265" r:id="rId9"/>
    <p:sldId id="266" r:id="rId10"/>
    <p:sldId id="268" r:id="rId11"/>
    <p:sldId id="269" r:id="rId12"/>
    <p:sldId id="271" r:id="rId13"/>
    <p:sldId id="275" r:id="rId14"/>
    <p:sldId id="279" r:id="rId15"/>
    <p:sldId id="312" r:id="rId16"/>
    <p:sldId id="294" r:id="rId17"/>
    <p:sldId id="295" r:id="rId18"/>
    <p:sldId id="296" r:id="rId19"/>
    <p:sldId id="299" r:id="rId20"/>
    <p:sldId id="300" r:id="rId21"/>
    <p:sldId id="336" r:id="rId22"/>
    <p:sldId id="335" r:id="rId23"/>
    <p:sldId id="291" r:id="rId24"/>
    <p:sldId id="337" r:id="rId25"/>
    <p:sldId id="30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5" autoAdjust="0"/>
    <p:restoredTop sz="90126" autoAdjust="0"/>
  </p:normalViewPr>
  <p:slideViewPr>
    <p:cSldViewPr snapToGrid="0">
      <p:cViewPr varScale="1">
        <p:scale>
          <a:sx n="67" d="100"/>
          <a:sy n="67" d="100"/>
        </p:scale>
        <p:origin x="3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7349-647A-47C9-8708-1763C00BC566}" type="datetimeFigureOut">
              <a:rPr lang="fr-FR" smtClean="0"/>
              <a:t>27/11/2017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364D3-D1C9-4F37-9AA7-8291177C0BB0}" type="slidenum">
              <a:rPr lang="fr-FR" smtClean="0"/>
              <a:t>‹N°›</a:t>
            </a:fld>
            <a:endParaRPr lang="fr-FR"/>
          </a:p>
        </p:txBody>
      </p:sp>
    </p:spTree>
    <p:extLst>
      <p:ext uri="{BB962C8B-B14F-4D97-AF65-F5344CB8AC3E}">
        <p14:creationId xmlns:p14="http://schemas.microsoft.com/office/powerpoint/2010/main" val="277282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DE4EA98-70A5-42E1-9FF8-D077732C8387}" type="datetimeFigureOut">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242855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E4EA98-70A5-42E1-9FF8-D077732C8387}" type="datetimeFigureOut">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60600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E4EA98-70A5-42E1-9FF8-D077732C8387}" type="datetimeFigureOut">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0427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E4EA98-70A5-42E1-9FF8-D077732C8387}" type="datetimeFigureOut">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96040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DE4EA98-70A5-42E1-9FF8-D077732C8387}" type="datetimeFigureOut">
              <a:rPr lang="fr-FR" smtClean="0"/>
              <a:t>27/11/2017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2540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DE4EA98-70A5-42E1-9FF8-D077732C8387}" type="datetimeFigureOut">
              <a:rPr lang="fr-FR" smtClean="0"/>
              <a:t>27/11/2017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39370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DE4EA98-70A5-42E1-9FF8-D077732C8387}" type="datetimeFigureOut">
              <a:rPr lang="fr-FR" smtClean="0"/>
              <a:t>27/11/2017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87959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DE4EA98-70A5-42E1-9FF8-D077732C8387}" type="datetimeFigureOut">
              <a:rPr lang="fr-FR" smtClean="0"/>
              <a:t>27/11/2017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57796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E4EA98-70A5-42E1-9FF8-D077732C8387}" type="datetimeFigureOut">
              <a:rPr lang="fr-FR" smtClean="0"/>
              <a:t>27/11/2017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121802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E4EA98-70A5-42E1-9FF8-D077732C8387}" type="datetimeFigureOut">
              <a:rPr lang="fr-FR" smtClean="0"/>
              <a:t>27/11/2017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321595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E4EA98-70A5-42E1-9FF8-D077732C8387}" type="datetimeFigureOut">
              <a:rPr lang="fr-FR" smtClean="0"/>
              <a:t>27/11/2017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DBA548-47CE-489E-9A40-EB670367377B}" type="slidenum">
              <a:rPr lang="fr-FR" smtClean="0"/>
              <a:t>‹N°›</a:t>
            </a:fld>
            <a:endParaRPr lang="fr-FR"/>
          </a:p>
        </p:txBody>
      </p:sp>
    </p:spTree>
    <p:extLst>
      <p:ext uri="{BB962C8B-B14F-4D97-AF65-F5344CB8AC3E}">
        <p14:creationId xmlns:p14="http://schemas.microsoft.com/office/powerpoint/2010/main" val="26916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4EA98-70A5-42E1-9FF8-D077732C8387}" type="datetimeFigureOut">
              <a:rPr lang="fr-FR" smtClean="0"/>
              <a:t>27/11/2017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BA548-47CE-489E-9A40-EB670367377B}" type="slidenum">
              <a:rPr lang="fr-FR" smtClean="0"/>
              <a:t>‹N°›</a:t>
            </a:fld>
            <a:endParaRPr lang="fr-FR"/>
          </a:p>
        </p:txBody>
      </p:sp>
    </p:spTree>
    <p:extLst>
      <p:ext uri="{BB962C8B-B14F-4D97-AF65-F5344CB8AC3E}">
        <p14:creationId xmlns:p14="http://schemas.microsoft.com/office/powerpoint/2010/main" val="477931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8686" y="2689905"/>
            <a:ext cx="9144000" cy="2387600"/>
          </a:xfrm>
        </p:spPr>
        <p:txBody>
          <a:bodyPr>
            <a:normAutofit fontScale="90000"/>
          </a:bodyPr>
          <a:lstStyle/>
          <a:p>
            <a:r>
              <a:rPr lang="fr-FR" dirty="0" smtClean="0"/>
              <a:t>TRAVAUX DE LA COMMISSION CONSULTATIVE DE LA POLICE MUNICIPALE</a:t>
            </a:r>
            <a:endParaRPr lang="fr-FR" dirty="0"/>
          </a:p>
        </p:txBody>
      </p:sp>
      <p:sp>
        <p:nvSpPr>
          <p:cNvPr id="3" name="Sous-titre 2"/>
          <p:cNvSpPr>
            <a:spLocks noGrp="1"/>
          </p:cNvSpPr>
          <p:nvPr>
            <p:ph type="subTitle" idx="1"/>
          </p:nvPr>
        </p:nvSpPr>
        <p:spPr>
          <a:xfrm>
            <a:off x="1524000" y="5091204"/>
            <a:ext cx="9144000" cy="1655762"/>
          </a:xfrm>
        </p:spPr>
        <p:txBody>
          <a:bodyPr/>
          <a:lstStyle/>
          <a:p>
            <a:endParaRPr lang="fr-FR" dirty="0" smtClean="0"/>
          </a:p>
          <a:p>
            <a:r>
              <a:rPr lang="fr-FR" dirty="0" smtClean="0"/>
              <a:t>MINISTERE DE L’INTERIEUR</a:t>
            </a: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699" y="5140385"/>
            <a:ext cx="237172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87" y="374534"/>
            <a:ext cx="6170312" cy="2034333"/>
          </a:xfrm>
          <a:prstGeom prst="rect">
            <a:avLst/>
          </a:prstGeom>
        </p:spPr>
      </p:pic>
    </p:spTree>
    <p:extLst>
      <p:ext uri="{BB962C8B-B14F-4D97-AF65-F5344CB8AC3E}">
        <p14:creationId xmlns:p14="http://schemas.microsoft.com/office/powerpoint/2010/main" val="3388155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71" y="617754"/>
            <a:ext cx="11379200" cy="6247864"/>
          </a:xfrm>
          <a:prstGeom prst="rect">
            <a:avLst/>
          </a:prstGeom>
        </p:spPr>
        <p:txBody>
          <a:bodyPr wrap="square">
            <a:spAutoFit/>
          </a:bodyPr>
          <a:lstStyle/>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deux </a:t>
            </a:r>
            <a:r>
              <a:rPr lang="fr-FR" sz="4000" b="0" i="0" dirty="0" smtClean="0">
                <a:solidFill>
                  <a:srgbClr val="424242"/>
                </a:solidFill>
                <a:effectLst/>
                <a:latin typeface="Arial" panose="020B0604020202020204" pitchFamily="34" charset="0"/>
              </a:rPr>
              <a:t>groupes de travail </a:t>
            </a:r>
            <a:r>
              <a:rPr lang="fr-FR" sz="4000" b="0" i="0" dirty="0" smtClean="0">
                <a:solidFill>
                  <a:srgbClr val="424242"/>
                </a:solidFill>
                <a:effectLst/>
                <a:latin typeface="Arial" panose="020B0604020202020204" pitchFamily="34" charset="0"/>
              </a:rPr>
              <a:t>sont </a:t>
            </a:r>
            <a:r>
              <a:rPr lang="fr-FR" sz="4000" b="0" i="0" dirty="0" smtClean="0">
                <a:solidFill>
                  <a:srgbClr val="424242"/>
                </a:solidFill>
                <a:effectLst/>
                <a:latin typeface="Arial" panose="020B0604020202020204" pitchFamily="34" charset="0"/>
              </a:rPr>
              <a:t>constitués sous l'autorité du Délégué aux coopérations de sécurité, </a:t>
            </a:r>
            <a:endParaRPr lang="fr-FR" sz="4000" b="0" i="0" dirty="0" smtClean="0">
              <a:solidFill>
                <a:srgbClr val="424242"/>
              </a:solidFill>
              <a:effectLst/>
              <a:latin typeface="Arial" panose="020B0604020202020204" pitchFamily="34" charset="0"/>
            </a:endParaRPr>
          </a:p>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le </a:t>
            </a:r>
            <a:r>
              <a:rPr lang="fr-FR" sz="4000" b="0" i="0" dirty="0" smtClean="0">
                <a:solidFill>
                  <a:srgbClr val="424242"/>
                </a:solidFill>
                <a:effectLst/>
                <a:latin typeface="Arial" panose="020B0604020202020204" pitchFamily="34" charset="0"/>
              </a:rPr>
              <a:t>premier </a:t>
            </a:r>
            <a:r>
              <a:rPr lang="fr-FR" sz="4000" b="0" i="0" dirty="0" smtClean="0">
                <a:solidFill>
                  <a:srgbClr val="424242"/>
                </a:solidFill>
                <a:effectLst/>
                <a:latin typeface="Arial" panose="020B0604020202020204" pitchFamily="34" charset="0"/>
              </a:rPr>
              <a:t>est dédié </a:t>
            </a:r>
            <a:r>
              <a:rPr lang="fr-FR" sz="4000" b="0" i="0" dirty="0" smtClean="0">
                <a:solidFill>
                  <a:srgbClr val="424242"/>
                </a:solidFill>
                <a:effectLst/>
                <a:latin typeface="Arial" panose="020B0604020202020204" pitchFamily="34" charset="0"/>
              </a:rPr>
              <a:t>aux sujets opérationnels, </a:t>
            </a:r>
            <a:endParaRPr lang="fr-FR" sz="4000" b="0" i="0" dirty="0" smtClean="0">
              <a:solidFill>
                <a:srgbClr val="424242"/>
              </a:solidFill>
              <a:effectLst/>
              <a:latin typeface="Arial" panose="020B0604020202020204" pitchFamily="34" charset="0"/>
            </a:endParaRPr>
          </a:p>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le </a:t>
            </a:r>
            <a:r>
              <a:rPr lang="fr-FR" sz="4000" b="0" i="0" dirty="0" smtClean="0">
                <a:solidFill>
                  <a:srgbClr val="424242"/>
                </a:solidFill>
                <a:effectLst/>
                <a:latin typeface="Arial" panose="020B0604020202020204" pitchFamily="34" charset="0"/>
              </a:rPr>
              <a:t>second aux thématiques statutaires et indemnitaires. </a:t>
            </a:r>
            <a:endParaRPr lang="fr-FR" sz="4000" b="0" i="0" dirty="0" smtClean="0">
              <a:solidFill>
                <a:srgbClr val="424242"/>
              </a:solidFill>
              <a:effectLst/>
              <a:latin typeface="Arial" panose="020B0604020202020204" pitchFamily="34" charset="0"/>
            </a:endParaRPr>
          </a:p>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Chaque </a:t>
            </a:r>
            <a:r>
              <a:rPr lang="fr-FR" sz="4000" b="0" i="0" dirty="0" smtClean="0">
                <a:solidFill>
                  <a:srgbClr val="424242"/>
                </a:solidFill>
                <a:effectLst/>
                <a:latin typeface="Arial" panose="020B0604020202020204" pitchFamily="34" charset="0"/>
              </a:rPr>
              <a:t>groupe de travail </a:t>
            </a:r>
            <a:r>
              <a:rPr lang="fr-FR" sz="4000" b="0" i="0" dirty="0" smtClean="0">
                <a:solidFill>
                  <a:srgbClr val="424242"/>
                </a:solidFill>
                <a:effectLst/>
                <a:latin typeface="Arial" panose="020B0604020202020204" pitchFamily="34" charset="0"/>
              </a:rPr>
              <a:t>rend </a:t>
            </a:r>
            <a:r>
              <a:rPr lang="fr-FR" sz="4000" b="0" i="0" dirty="0" smtClean="0">
                <a:solidFill>
                  <a:srgbClr val="424242"/>
                </a:solidFill>
                <a:effectLst/>
                <a:latin typeface="Arial" panose="020B0604020202020204" pitchFamily="34" charset="0"/>
              </a:rPr>
              <a:t>compte de ses travaux et de ses propositions à l'occasion </a:t>
            </a:r>
            <a:r>
              <a:rPr lang="fr-FR" sz="4000" b="0" i="0" dirty="0" smtClean="0">
                <a:solidFill>
                  <a:srgbClr val="424242"/>
                </a:solidFill>
                <a:effectLst/>
                <a:latin typeface="Arial" panose="020B0604020202020204" pitchFamily="34" charset="0"/>
              </a:rPr>
              <a:t>des réunions plénières</a:t>
            </a:r>
            <a:r>
              <a:rPr lang="fr-FR" sz="2800" b="0" i="0" dirty="0" smtClean="0">
                <a:solidFill>
                  <a:srgbClr val="424242"/>
                </a:solidFill>
                <a:effectLst/>
                <a:latin typeface="Arial" panose="020B0604020202020204" pitchFamily="34" charset="0"/>
              </a:rPr>
              <a:t>.</a:t>
            </a:r>
          </a:p>
          <a:p>
            <a:pPr algn="just">
              <a:buFont typeface="Arial" panose="020B0604020202020204" pitchFamily="34" charset="0"/>
              <a:buChar char="•"/>
            </a:pPr>
            <a:r>
              <a:rPr lang="fr-FR" sz="4000" dirty="0" smtClean="0">
                <a:solidFill>
                  <a:srgbClr val="424242"/>
                </a:solidFill>
                <a:latin typeface="Arial" panose="020B0604020202020204" pitchFamily="34" charset="0"/>
              </a:rPr>
              <a:t>Vos représentants pour L’UNSA y participent.</a:t>
            </a:r>
            <a:endParaRPr lang="fr-FR" sz="4000" b="0" i="0" dirty="0">
              <a:solidFill>
                <a:srgbClr val="424242"/>
              </a:solidFill>
              <a:effectLst/>
              <a:latin typeface="Arial" panose="020B0604020202020204" pitchFamily="34" charset="0"/>
            </a:endParaRPr>
          </a:p>
        </p:txBody>
      </p:sp>
    </p:spTree>
    <p:extLst>
      <p:ext uri="{BB962C8B-B14F-4D97-AF65-F5344CB8AC3E}">
        <p14:creationId xmlns:p14="http://schemas.microsoft.com/office/powerpoint/2010/main" val="81928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595" y="2171804"/>
            <a:ext cx="11045372" cy="2554545"/>
          </a:xfrm>
          <a:prstGeom prst="rect">
            <a:avLst/>
          </a:prstGeom>
        </p:spPr>
        <p:txBody>
          <a:bodyPr wrap="square">
            <a:spAutoFit/>
          </a:bodyPr>
          <a:lstStyle/>
          <a:p>
            <a:pPr algn="just"/>
            <a:r>
              <a:rPr lang="fr-FR" sz="2800" dirty="0" smtClean="0">
                <a:solidFill>
                  <a:srgbClr val="444444"/>
                </a:solidFill>
                <a:latin typeface="Verdana" panose="020B0604030504040204" pitchFamily="34" charset="0"/>
              </a:rPr>
              <a:t>"</a:t>
            </a:r>
            <a:r>
              <a:rPr lang="fr-FR" sz="4000" dirty="0" smtClean="0">
                <a:solidFill>
                  <a:srgbClr val="444444"/>
                </a:solidFill>
                <a:latin typeface="Verdana" panose="020B0604030504040204" pitchFamily="34" charset="0"/>
              </a:rPr>
              <a:t>2.902 </a:t>
            </a:r>
            <a:r>
              <a:rPr lang="fr-FR" sz="4000" dirty="0" smtClean="0">
                <a:solidFill>
                  <a:srgbClr val="444444"/>
                </a:solidFill>
                <a:latin typeface="Verdana" panose="020B0604030504040204" pitchFamily="34" charset="0"/>
              </a:rPr>
              <a:t>armes sur les 4000 (des révolvers spécial police) ont </a:t>
            </a:r>
            <a:r>
              <a:rPr lang="fr-FR" sz="4000" dirty="0" smtClean="0">
                <a:solidFill>
                  <a:srgbClr val="444444"/>
                </a:solidFill>
                <a:latin typeface="Verdana" panose="020B0604030504040204" pitchFamily="34" charset="0"/>
              </a:rPr>
              <a:t>été demandées au profit de 291 communes, dont 13 outre-mer", </a:t>
            </a:r>
            <a:endParaRPr lang="fr-FR" sz="4000" dirty="0"/>
          </a:p>
        </p:txBody>
      </p:sp>
    </p:spTree>
    <p:extLst>
      <p:ext uri="{BB962C8B-B14F-4D97-AF65-F5344CB8AC3E}">
        <p14:creationId xmlns:p14="http://schemas.microsoft.com/office/powerpoint/2010/main" val="1381641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9525"/>
            <a:ext cx="11843657" cy="3170099"/>
          </a:xfrm>
          <a:prstGeom prst="rect">
            <a:avLst/>
          </a:prstGeom>
        </p:spPr>
        <p:txBody>
          <a:bodyPr wrap="square">
            <a:spAutoFit/>
          </a:bodyPr>
          <a:lstStyle/>
          <a:p>
            <a:pPr marL="571500" indent="-571500" algn="just">
              <a:buFont typeface="Arial" panose="020B0604020202020204" pitchFamily="34" charset="0"/>
              <a:buChar char="•"/>
            </a:pPr>
            <a:r>
              <a:rPr lang="fr-FR" sz="4000" dirty="0" smtClean="0">
                <a:solidFill>
                  <a:srgbClr val="444444"/>
                </a:solidFill>
                <a:latin typeface="Verdana" panose="020B0604030504040204" pitchFamily="34" charset="0"/>
              </a:rPr>
              <a:t>8.626 </a:t>
            </a:r>
            <a:r>
              <a:rPr lang="fr-FR" sz="4000" dirty="0" smtClean="0">
                <a:solidFill>
                  <a:srgbClr val="444444"/>
                </a:solidFill>
                <a:latin typeface="Verdana" panose="020B0604030504040204" pitchFamily="34" charset="0"/>
              </a:rPr>
              <a:t>gilets </a:t>
            </a:r>
            <a:r>
              <a:rPr lang="fr-FR" sz="4000" dirty="0" smtClean="0">
                <a:solidFill>
                  <a:srgbClr val="444444"/>
                </a:solidFill>
                <a:latin typeface="Verdana" panose="020B0604030504040204" pitchFamily="34" charset="0"/>
              </a:rPr>
              <a:t>pare balles  ont été cofinancés </a:t>
            </a:r>
            <a:r>
              <a:rPr lang="fr-FR" sz="4000" dirty="0" smtClean="0">
                <a:solidFill>
                  <a:srgbClr val="444444"/>
                </a:solidFill>
                <a:latin typeface="Verdana" panose="020B0604030504040204" pitchFamily="34" charset="0"/>
              </a:rPr>
              <a:t>par l'Etat au profit de 1.500 communes environ (92 départements)", </a:t>
            </a:r>
            <a:endParaRPr lang="fr-FR" sz="4000" dirty="0" smtClean="0">
              <a:solidFill>
                <a:srgbClr val="444444"/>
              </a:solidFill>
              <a:latin typeface="Verdana" panose="020B0604030504040204" pitchFamily="34" charset="0"/>
            </a:endParaRPr>
          </a:p>
          <a:p>
            <a:pPr marL="457200" indent="-457200" algn="just">
              <a:buFont typeface="Arial" panose="020B0604020202020204" pitchFamily="34" charset="0"/>
              <a:buChar char="•"/>
            </a:pPr>
            <a:r>
              <a:rPr lang="fr-FR" sz="4000" dirty="0" smtClean="0">
                <a:solidFill>
                  <a:srgbClr val="444444"/>
                </a:solidFill>
                <a:latin typeface="Verdana" panose="020B0604030504040204" pitchFamily="34" charset="0"/>
              </a:rPr>
              <a:t>pour </a:t>
            </a:r>
            <a:r>
              <a:rPr lang="fr-FR" sz="4000" dirty="0" smtClean="0">
                <a:solidFill>
                  <a:srgbClr val="444444"/>
                </a:solidFill>
                <a:latin typeface="Verdana" panose="020B0604030504040204" pitchFamily="34" charset="0"/>
              </a:rPr>
              <a:t>un montant total de 2,15 millions d'euros, précise la DCS</a:t>
            </a:r>
            <a:r>
              <a:rPr lang="fr-FR" sz="2800" dirty="0" smtClean="0">
                <a:solidFill>
                  <a:srgbClr val="444444"/>
                </a:solidFill>
                <a:latin typeface="Verdana" panose="020B0604030504040204" pitchFamily="34" charset="0"/>
              </a:rPr>
              <a:t>. </a:t>
            </a:r>
            <a:endParaRPr lang="fr-FR" sz="2800" dirty="0"/>
          </a:p>
        </p:txBody>
      </p:sp>
    </p:spTree>
    <p:extLst>
      <p:ext uri="{BB962C8B-B14F-4D97-AF65-F5344CB8AC3E}">
        <p14:creationId xmlns:p14="http://schemas.microsoft.com/office/powerpoint/2010/main" val="4215695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0" y="188686"/>
            <a:ext cx="11219543" cy="7478970"/>
          </a:xfrm>
          <a:prstGeom prst="rect">
            <a:avLst/>
          </a:prstGeom>
          <a:noFill/>
        </p:spPr>
        <p:txBody>
          <a:bodyPr wrap="square" rtlCol="0">
            <a:spAutoFit/>
          </a:bodyPr>
          <a:lstStyle/>
          <a:p>
            <a:pPr algn="just"/>
            <a:r>
              <a:rPr lang="fr-FR" sz="2400" b="1" dirty="0" smtClean="0">
                <a:effectLst>
                  <a:outerShdw blurRad="38100" dist="38100" dir="2700000" algn="tl">
                    <a:srgbClr val="000000">
                      <a:alpha val="43137"/>
                    </a:srgbClr>
                  </a:outerShdw>
                </a:effectLst>
              </a:rPr>
              <a:t>En cours de négociation</a:t>
            </a:r>
            <a:r>
              <a:rPr lang="fr-FR" sz="2400" dirty="0" smtClean="0"/>
              <a:t>: </a:t>
            </a:r>
          </a:p>
          <a:p>
            <a:pPr marL="285750" indent="-285750" algn="just">
              <a:buFont typeface="Arial" panose="020B0604020202020204" pitchFamily="34" charset="0"/>
              <a:buChar char="•"/>
            </a:pPr>
            <a:r>
              <a:rPr lang="fr-FR" sz="2400" dirty="0" smtClean="0"/>
              <a:t>Les nouvelles appellations des chefs de service: sous lieutenant – lieutenant – lieutenant de première classe – capitaine.</a:t>
            </a:r>
          </a:p>
          <a:p>
            <a:pPr marL="285750" indent="-285750" algn="just">
              <a:buFont typeface="Arial" panose="020B0604020202020204" pitchFamily="34" charset="0"/>
              <a:buChar char="•"/>
            </a:pPr>
            <a:r>
              <a:rPr lang="fr-FR" sz="2400" dirty="0" smtClean="0"/>
              <a:t>La fin du détachement des agents de l’état vers la fonction publique territoriale, </a:t>
            </a:r>
          </a:p>
          <a:p>
            <a:pPr marL="285750" indent="-285750" algn="just">
              <a:buFont typeface="Arial" panose="020B0604020202020204" pitchFamily="34" charset="0"/>
              <a:buChar char="•"/>
            </a:pPr>
            <a:r>
              <a:rPr lang="fr-FR" sz="2400" dirty="0" smtClean="0"/>
              <a:t>Un nouveau grade pour les catégories A avec la création du grade de directeur hors cadre,</a:t>
            </a:r>
          </a:p>
          <a:p>
            <a:pPr marL="285750" indent="-285750" algn="just">
              <a:buFont typeface="Arial" panose="020B0604020202020204" pitchFamily="34" charset="0"/>
              <a:buChar char="•"/>
            </a:pPr>
            <a:r>
              <a:rPr lang="fr-FR" sz="2400" dirty="0" smtClean="0"/>
              <a:t>La fin ou l’assouplissement des quotas pour le passage de C à B,</a:t>
            </a:r>
          </a:p>
          <a:p>
            <a:pPr marL="285750" indent="-285750" algn="just">
              <a:buFont typeface="Arial" panose="020B0604020202020204" pitchFamily="34" charset="0"/>
              <a:buChar char="•"/>
            </a:pPr>
            <a:r>
              <a:rPr lang="fr-FR" sz="2400" dirty="0" smtClean="0"/>
              <a:t>La refonte des formations CNFPT police municipale,</a:t>
            </a:r>
          </a:p>
          <a:p>
            <a:pPr marL="285750" indent="-285750" algn="just">
              <a:buFont typeface="Arial" panose="020B0604020202020204" pitchFamily="34" charset="0"/>
              <a:buChar char="•"/>
            </a:pPr>
            <a:r>
              <a:rPr lang="fr-FR" sz="2400" dirty="0" smtClean="0"/>
              <a:t>La nomination auprès de chaque Préfet d’un référent PM,</a:t>
            </a:r>
          </a:p>
          <a:p>
            <a:pPr marL="285750" indent="-285750" algn="just">
              <a:buFont typeface="Arial" panose="020B0604020202020204" pitchFamily="34" charset="0"/>
              <a:buChar char="•"/>
            </a:pPr>
            <a:r>
              <a:rPr lang="fr-FR" sz="2400" dirty="0" smtClean="0"/>
              <a:t>La généralisation de l’armement sur le territoire Français pour les PM,</a:t>
            </a:r>
          </a:p>
          <a:p>
            <a:pPr marL="285750" indent="-285750" algn="just">
              <a:buFont typeface="Arial" panose="020B0604020202020204" pitchFamily="34" charset="0"/>
              <a:buChar char="•"/>
            </a:pPr>
            <a:r>
              <a:rPr lang="fr-FR" sz="2400" dirty="0" smtClean="0"/>
              <a:t>L’assouplissement du recrutement des </a:t>
            </a:r>
            <a:r>
              <a:rPr lang="fr-FR" sz="2400" dirty="0" smtClean="0"/>
              <a:t>Moniteurs en maniement des armes. </a:t>
            </a:r>
            <a:endParaRPr lang="fr-FR" sz="2400" dirty="0" smtClean="0"/>
          </a:p>
          <a:p>
            <a:pPr marL="285750" indent="-285750" algn="just">
              <a:buFont typeface="Arial" panose="020B0604020202020204" pitchFamily="34" charset="0"/>
              <a:buChar char="•"/>
            </a:pPr>
            <a:r>
              <a:rPr lang="fr-FR" sz="2400" dirty="0" smtClean="0"/>
              <a:t>La mise en place de la prime police obligatoire pour tous les PM,</a:t>
            </a:r>
          </a:p>
          <a:p>
            <a:pPr marL="285750" indent="-285750" algn="just">
              <a:buFont typeface="Arial" panose="020B0604020202020204" pitchFamily="34" charset="0"/>
              <a:buChar char="•"/>
            </a:pPr>
            <a:r>
              <a:rPr lang="fr-FR" sz="2400" dirty="0" smtClean="0"/>
              <a:t>Le même régime que les gendarmes 1 anuité gratuite tous les 5 ans,</a:t>
            </a:r>
          </a:p>
          <a:p>
            <a:pPr marL="285750" indent="-285750" algn="just">
              <a:buFont typeface="Arial" panose="020B0604020202020204" pitchFamily="34" charset="0"/>
              <a:buChar char="•"/>
            </a:pPr>
            <a:r>
              <a:rPr lang="fr-FR" sz="2400" dirty="0" smtClean="0"/>
              <a:t>La prise en compte de la prime police dans le calcul de la retraire ( actuellement seuls 5 pts sont pris en compte),</a:t>
            </a:r>
          </a:p>
          <a:p>
            <a:pPr marL="285750" indent="-285750" algn="just">
              <a:buFont typeface="Arial" panose="020B0604020202020204" pitchFamily="34" charset="0"/>
              <a:buChar char="•"/>
            </a:pPr>
            <a:r>
              <a:rPr lang="fr-FR" sz="2400" dirty="0" smtClean="0"/>
              <a:t>Un cahier des charges de toute la corporation (tenue, postes de police, matériels, carrière, formation, rémunération…). </a:t>
            </a:r>
          </a:p>
          <a:p>
            <a:pPr marL="285750" indent="-285750" algn="just">
              <a:buFont typeface="Arial" panose="020B0604020202020204" pitchFamily="34" charset="0"/>
              <a:buChar char="•"/>
            </a:pPr>
            <a:endParaRPr lang="fr-FR" dirty="0" smtClean="0"/>
          </a:p>
          <a:p>
            <a:pPr algn="just"/>
            <a:endParaRPr lang="fr-FR" dirty="0"/>
          </a:p>
          <a:p>
            <a:pPr algn="just"/>
            <a:endParaRPr lang="fr-FR" dirty="0" smtClean="0"/>
          </a:p>
          <a:p>
            <a:pPr algn="just"/>
            <a:endParaRPr lang="fr-FR" dirty="0"/>
          </a:p>
        </p:txBody>
      </p:sp>
    </p:spTree>
    <p:extLst>
      <p:ext uri="{BB962C8B-B14F-4D97-AF65-F5344CB8AC3E}">
        <p14:creationId xmlns:p14="http://schemas.microsoft.com/office/powerpoint/2010/main" val="2035785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erre\Desktop\photo cc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4" y="119270"/>
            <a:ext cx="11950863" cy="657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19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260369"/>
            <a:ext cx="10869769" cy="4401205"/>
          </a:xfrm>
          <a:prstGeom prst="rect">
            <a:avLst/>
          </a:prstGeom>
        </p:spPr>
        <p:txBody>
          <a:bodyPr wrap="square">
            <a:spAutoFit/>
          </a:bodyPr>
          <a:lstStyle/>
          <a:p>
            <a:pPr algn="just"/>
            <a:r>
              <a:rPr lang="fr-FR" sz="4000" dirty="0">
                <a:latin typeface="Calibri" panose="020F0502020204030204" pitchFamily="34" charset="0"/>
              </a:rPr>
              <a:t>Le Ministère de l’Intérieur et l’AMF ont également convenu de soutenir l’extension aux polices municipales de la possibilité de recourir aux caméras mobiles.</a:t>
            </a:r>
          </a:p>
          <a:p>
            <a:pPr algn="just"/>
            <a:r>
              <a:rPr lang="fr-FR" sz="4000" dirty="0" smtClean="0">
                <a:latin typeface="Calibri" panose="020F0502020204030204" pitchFamily="34" charset="0"/>
              </a:rPr>
              <a:t>un </a:t>
            </a:r>
            <a:r>
              <a:rPr lang="fr-FR" sz="4000" dirty="0">
                <a:latin typeface="Calibri" panose="020F0502020204030204" pitchFamily="34" charset="0"/>
              </a:rPr>
              <a:t>amendement prévoit un changement de dénomination des "caméras piétons" en "caméras mobiles") aux policiers municipaux. </a:t>
            </a:r>
            <a:endParaRPr lang="fr-FR" sz="4000" dirty="0"/>
          </a:p>
        </p:txBody>
      </p:sp>
    </p:spTree>
    <p:extLst>
      <p:ext uri="{BB962C8B-B14F-4D97-AF65-F5344CB8AC3E}">
        <p14:creationId xmlns:p14="http://schemas.microsoft.com/office/powerpoint/2010/main" val="228870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165" y="-148487"/>
            <a:ext cx="10560676" cy="8125301"/>
          </a:xfrm>
          <a:prstGeom prst="rect">
            <a:avLst/>
          </a:prstGeom>
        </p:spPr>
        <p:txBody>
          <a:bodyPr wrap="square">
            <a:spAutoFit/>
          </a:bodyPr>
          <a:lstStyle/>
          <a:p>
            <a:pPr algn="just">
              <a:lnSpc>
                <a:spcPct val="115000"/>
              </a:lnSpc>
              <a:spcAft>
                <a:spcPts val="0"/>
              </a:spcAft>
            </a:pPr>
            <a: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 ministre indique que le gouvernement s’est engagé à l’augmentation des agents de la FPT et donc l’impact du PPCR sur la carrière des policiers municipaux sera le suivant ; </a:t>
            </a:r>
            <a:endParaRPr lang="fr-FR" sz="4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
            </a:r>
            <a:b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br>
            <a: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388 euros bruts / an / catégorie C</a:t>
            </a:r>
            <a:b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br>
            <a: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500 euros  bruts / an/ catégorie B</a:t>
            </a:r>
            <a:b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br>
            <a: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720 euros bruts /an/ catégorie A</a:t>
            </a:r>
            <a:endParaRPr lang="fr-FR" sz="4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 </a:t>
            </a:r>
            <a:endParaRPr lang="fr-FR" sz="4000" dirty="0">
              <a:latin typeface="Calibri" panose="020F0502020204030204" pitchFamily="34" charset="0"/>
              <a:ea typeface="Times New Roman" panose="02020603050405020304" pitchFamily="18" charset="0"/>
              <a:cs typeface="Times New Roman" panose="02020603050405020304" pitchFamily="18" charset="0"/>
            </a:endParaRPr>
          </a:p>
          <a:p>
            <a:r>
              <a:rPr lang="fr-FR" sz="40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Mesures qui sont échelonnées sur 4 ans PPCR oblige.</a:t>
            </a: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
            </a:r>
            <a:b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br>
            <a:endParaRPr lang="fr-FR" sz="2800" dirty="0"/>
          </a:p>
        </p:txBody>
      </p:sp>
    </p:spTree>
    <p:extLst>
      <p:ext uri="{BB962C8B-B14F-4D97-AF65-F5344CB8AC3E}">
        <p14:creationId xmlns:p14="http://schemas.microsoft.com/office/powerpoint/2010/main" val="216225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879" y="939619"/>
            <a:ext cx="11513713" cy="4764381"/>
          </a:xfrm>
          <a:prstGeom prst="rect">
            <a:avLst/>
          </a:prstGeom>
        </p:spPr>
        <p:txBody>
          <a:bodyPr wrap="square">
            <a:spAutoFit/>
          </a:bodyPr>
          <a:lstStyle/>
          <a:p>
            <a:pPr algn="just">
              <a:lnSpc>
                <a:spcPct val="115000"/>
              </a:lnSpc>
              <a:spcAft>
                <a:spcPts val="0"/>
              </a:spcAft>
            </a:pPr>
            <a:r>
              <a:rPr lang="fr-FR" sz="24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 ministre a annoncé une fusion des deux premiers grades de la catégorie C (gardien et brigadier).</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Cette fusion rendra la possibilité de « passerelle » entre les ASVP et la PM difficile. </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En octobre Luc ABAD et moi-même nous avons interpellé madame CERF représentante de l’AMF auprès de la CCPM sur le sort des 6396 ASVP. Notre débat porte sur la mise en place de dépénalisation des amendes au stationnement qui enlèvera une grande partie de l’activité des ASVP. </a:t>
            </a:r>
            <a:endParaRPr lang="fr-FR" sz="2400" dirty="0" smtClean="0">
              <a:solidFill>
                <a:srgbClr val="444444"/>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dirty="0" smtClean="0">
                <a:solidFill>
                  <a:srgbClr val="444444"/>
                </a:solidFill>
                <a:latin typeface="Calibri" panose="020F0502020204030204" pitchFamily="34" charset="0"/>
                <a:ea typeface="Times New Roman" panose="02020603050405020304" pitchFamily="18" charset="0"/>
                <a:cs typeface="Times New Roman" panose="02020603050405020304" pitchFamily="18" charset="0"/>
              </a:rPr>
              <a:t>A </a:t>
            </a:r>
            <a:r>
              <a:rPr lang="fr-FR" sz="24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notre demande (l’UNSA) nous avons demandé au ministre de créer un examen pour intégrer les A.S.V.P dans la Police municipale. </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 ministre indique qu’une circulaire est adressée aux Préfets et à l'AMF pour rappeler les attributions de ces agents.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37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185" y="1752758"/>
            <a:ext cx="11191741" cy="3065455"/>
          </a:xfrm>
          <a:prstGeom prst="rect">
            <a:avLst/>
          </a:prstGeom>
        </p:spPr>
        <p:txBody>
          <a:bodyPr wrap="square">
            <a:spAutoFit/>
          </a:bodyPr>
          <a:lstStyle/>
          <a:p>
            <a:pPr algn="just">
              <a:lnSpc>
                <a:spcPct val="115000"/>
              </a:lnSpc>
              <a:spcAft>
                <a:spcPts val="0"/>
              </a:spcAft>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Puis dans le débat;</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La mise en place de réunions de travail avec la CCPM rapidement et une réunion plénière </a:t>
            </a:r>
            <a:r>
              <a:rPr lang="fr-FR" sz="2800" dirty="0" smtClean="0">
                <a:solidFill>
                  <a:srgbClr val="444444"/>
                </a:solidFill>
                <a:latin typeface="Calibri" panose="020F0502020204030204" pitchFamily="34" charset="0"/>
                <a:ea typeface="Times New Roman" panose="02020603050405020304" pitchFamily="18" charset="0"/>
                <a:cs typeface="Times New Roman" panose="02020603050405020304" pitchFamily="18" charset="0"/>
              </a:rPr>
              <a:t>pour </a:t>
            </a: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les annonces,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L'élaboration d'un décret pour les brigades canines,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09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3086"/>
            <a:ext cx="11822806" cy="4056495"/>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 changement d’appellation des chefs de service (B) qui sera débattue lors des prochaines réunions de travail. On se dirige sur une appellation de sous-lieutenant - lieutenant - capitaine. (pour permettre à certain d’être nommés sans souffrir de la confusion entre le grade et la fonction),</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La création du troisième grade des A  (directeur de PM hors classe grille des médecins SP hors classe (dossier porté par l'UNSA),</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La fin ou le gel des quotas ou sa modification pour les agents C qui peuvent être nommés en catégorie B (dossier porté par l'UNSA),</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49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08337" y="1223493"/>
            <a:ext cx="10846757" cy="5570756"/>
          </a:xfrm>
          <a:prstGeom prst="rect">
            <a:avLst/>
          </a:prstGeom>
          <a:noFill/>
        </p:spPr>
        <p:txBody>
          <a:bodyPr wrap="square" rtlCol="0">
            <a:spAutoFit/>
          </a:bodyPr>
          <a:lstStyle/>
          <a:p>
            <a:pPr algn="just"/>
            <a:r>
              <a:rPr lang="fr-FR" sz="3200" dirty="0" smtClean="0"/>
              <a:t>La </a:t>
            </a:r>
            <a:r>
              <a:rPr lang="fr-FR" sz="3200" dirty="0" smtClean="0"/>
              <a:t>CCPM est composée de 16 représentants syndicaux ( 8 binômes 6 syndicats).</a:t>
            </a:r>
          </a:p>
          <a:p>
            <a:pPr algn="just"/>
            <a:r>
              <a:rPr lang="fr-FR" sz="3200" dirty="0" smtClean="0"/>
              <a:t>Elle est présidée par </a:t>
            </a:r>
            <a:r>
              <a:rPr lang="fr-FR" sz="3200" dirty="0" smtClean="0"/>
              <a:t>un Sénateur Maire.</a:t>
            </a:r>
            <a:endParaRPr lang="fr-FR" sz="3200" dirty="0" smtClean="0"/>
          </a:p>
          <a:p>
            <a:pPr algn="just"/>
            <a:r>
              <a:rPr lang="fr-FR" sz="3200" dirty="0" smtClean="0"/>
              <a:t>Les débats sont dirigés par </a:t>
            </a:r>
            <a:r>
              <a:rPr lang="fr-FR" sz="3200" dirty="0" smtClean="0"/>
              <a:t>Gérard COLOMB Ministre </a:t>
            </a:r>
            <a:r>
              <a:rPr lang="fr-FR" sz="3200" dirty="0" smtClean="0"/>
              <a:t>de l’intérieur et le Préfet hors cadre coordinateur sécurité nationale.</a:t>
            </a:r>
          </a:p>
          <a:p>
            <a:pPr algn="just"/>
            <a:r>
              <a:rPr lang="fr-FR" sz="3200" dirty="0" smtClean="0"/>
              <a:t>Son présents également dans cette commission une vingtaine de Maires, sénateurs, députés, le directeur de la gendarmerie nationale, de la police nationale, le CNFPT… (articles </a:t>
            </a:r>
            <a:r>
              <a:rPr lang="fr-FR" sz="3200" dirty="0"/>
              <a:t>R514-1 à R514-11 CSI </a:t>
            </a:r>
            <a:r>
              <a:rPr lang="fr-FR" sz="3200" dirty="0" smtClean="0"/>
              <a:t>).</a:t>
            </a:r>
          </a:p>
          <a:p>
            <a:pPr algn="just"/>
            <a:r>
              <a:rPr lang="fr-FR" dirty="0" smtClean="0"/>
              <a:t> </a:t>
            </a:r>
          </a:p>
          <a:p>
            <a:pPr algn="just"/>
            <a:r>
              <a:rPr lang="fr-FR" dirty="0" smtClean="0"/>
              <a:t> </a:t>
            </a:r>
            <a:endParaRPr lang="fr-FR" dirty="0"/>
          </a:p>
        </p:txBody>
      </p:sp>
      <p:sp>
        <p:nvSpPr>
          <p:cNvPr id="3" name="AutoShape 4" descr="Résultat de recherche d'images pour &quot;photo de cazeneuv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6" descr="Résultat de recherche d'images pour &quot;photo de cazeneuv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51077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608" y="531383"/>
            <a:ext cx="11153104" cy="5513945"/>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 durcissement des mesures pour les parachutages (détachement de la fonction d'état dans la PM),</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 CNFPT s’est engagé devant le ministre à former des moniteurs qui n’entrent pas dans le cadre des législations en vigueurs pour les moniteurs maniements des armes (problématique connue et rencontrée par la ville de Lyon...)( uniquement </a:t>
            </a:r>
            <a:r>
              <a:rPr lang="fr-FR" sz="2800" dirty="0" err="1">
                <a:solidFill>
                  <a:srgbClr val="444444"/>
                </a:solidFill>
                <a:latin typeface="Calibri" panose="020F0502020204030204" pitchFamily="34" charset="0"/>
                <a:ea typeface="Times New Roman" panose="02020603050405020304" pitchFamily="18" charset="0"/>
                <a:cs typeface="Times New Roman" panose="02020603050405020304" pitchFamily="18" charset="0"/>
              </a:rPr>
              <a:t>tonfa</a:t>
            </a: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 - </a:t>
            </a:r>
            <a:r>
              <a:rPr lang="fr-FR" sz="2800" dirty="0" err="1">
                <a:solidFill>
                  <a:srgbClr val="444444"/>
                </a:solidFill>
                <a:latin typeface="Calibri" panose="020F0502020204030204" pitchFamily="34" charset="0"/>
                <a:ea typeface="Times New Roman" panose="02020603050405020304" pitchFamily="18" charset="0"/>
                <a:cs typeface="Times New Roman" panose="02020603050405020304" pitchFamily="18" charset="0"/>
              </a:rPr>
              <a:t>lacry</a:t>
            </a: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Les fichiers arrivent et seront en place d'ici un mois et demi (un décret modifiera le CR),</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2800" dirty="0">
                <a:solidFill>
                  <a:srgbClr val="444444"/>
                </a:solidFill>
                <a:latin typeface="Calibri" panose="020F0502020204030204" pitchFamily="34" charset="0"/>
                <a:ea typeface="Times New Roman" panose="02020603050405020304" pitchFamily="18" charset="0"/>
                <a:cs typeface="Times New Roman" panose="02020603050405020304" pitchFamily="18" charset="0"/>
              </a:rPr>
              <a:t>Nous travaillons sur une modification des formations PM dans les CNFPT branche PM; recrutement des instructeurs, contenus des formations, lieux de formations...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055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1" y="643944"/>
            <a:ext cx="10290220" cy="5177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effectLst>
                  <a:outerShdw blurRad="38100" dist="38100" dir="2700000" algn="tl">
                    <a:srgbClr val="000000">
                      <a:alpha val="43137"/>
                    </a:srgbClr>
                  </a:outerShdw>
                </a:effectLst>
              </a:rPr>
              <a:t>L’UNSA militera de longs mois </a:t>
            </a:r>
          </a:p>
          <a:p>
            <a:pPr algn="ctr"/>
            <a:r>
              <a:rPr lang="fr-FR" sz="3600" b="1" dirty="0" smtClean="0">
                <a:effectLst>
                  <a:outerShdw blurRad="38100" dist="38100" dir="2700000" algn="tl">
                    <a:srgbClr val="000000">
                      <a:alpha val="43137"/>
                    </a:srgbClr>
                  </a:outerShdw>
                </a:effectLst>
              </a:rPr>
              <a:t>pour un projet qui va révolutionner le métier; </a:t>
            </a:r>
          </a:p>
          <a:p>
            <a:pPr algn="ctr"/>
            <a:r>
              <a:rPr lang="fr-FR" sz="3600" b="1" dirty="0" smtClean="0">
                <a:effectLst>
                  <a:outerShdw blurRad="38100" dist="38100" dir="2700000" algn="tl">
                    <a:srgbClr val="000000">
                      <a:alpha val="43137"/>
                    </a:srgbClr>
                  </a:outerShdw>
                </a:effectLst>
              </a:rPr>
              <a:t>La création de 4 écoles de police municipale</a:t>
            </a:r>
          </a:p>
          <a:p>
            <a:pPr algn="ctr"/>
            <a:r>
              <a:rPr lang="fr-FR" sz="4000" b="1" u="sng" dirty="0" smtClean="0">
                <a:effectLst>
                  <a:outerShdw blurRad="38100" dist="38100" dir="2700000" algn="tl">
                    <a:srgbClr val="000000">
                      <a:alpha val="43137"/>
                    </a:srgbClr>
                  </a:outerShdw>
                </a:effectLst>
              </a:rPr>
              <a:t> </a:t>
            </a:r>
          </a:p>
          <a:p>
            <a:pPr algn="ctr"/>
            <a:r>
              <a:rPr lang="fr-FR" sz="3600" b="1" dirty="0" smtClean="0">
                <a:effectLst>
                  <a:outerShdw blurRad="38100" dist="38100" dir="2700000" algn="tl">
                    <a:srgbClr val="000000">
                      <a:alpha val="43137"/>
                    </a:srgbClr>
                  </a:outerShdw>
                </a:effectLst>
              </a:rPr>
              <a:t>A l’été 2016 </a:t>
            </a:r>
          </a:p>
          <a:p>
            <a:pPr algn="ctr"/>
            <a:r>
              <a:rPr lang="fr-FR" sz="3600" b="1" dirty="0" smtClean="0">
                <a:effectLst>
                  <a:outerShdw blurRad="38100" dist="38100" dir="2700000" algn="tl">
                    <a:srgbClr val="000000">
                      <a:alpha val="43137"/>
                    </a:srgbClr>
                  </a:outerShdw>
                </a:effectLst>
              </a:rPr>
              <a:t>le CNFPT </a:t>
            </a:r>
          </a:p>
          <a:p>
            <a:pPr algn="ctr"/>
            <a:r>
              <a:rPr lang="fr-FR" sz="3600" b="1" dirty="0" smtClean="0">
                <a:effectLst>
                  <a:outerShdw blurRad="38100" dist="38100" dir="2700000" algn="tl">
                    <a:srgbClr val="000000">
                      <a:alpha val="43137"/>
                    </a:srgbClr>
                  </a:outerShdw>
                </a:effectLst>
              </a:rPr>
              <a:t>annonce le lancement du projet. </a:t>
            </a:r>
            <a:endParaRPr lang="fr-F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49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39403" y="-56634"/>
            <a:ext cx="10032642" cy="6753648"/>
          </a:xfrm>
          <a:prstGeom prst="rect">
            <a:avLst/>
          </a:prstGeom>
        </p:spPr>
      </p:pic>
    </p:spTree>
    <p:extLst>
      <p:ext uri="{BB962C8B-B14F-4D97-AF65-F5344CB8AC3E}">
        <p14:creationId xmlns:p14="http://schemas.microsoft.com/office/powerpoint/2010/main" val="144947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34" y="160157"/>
            <a:ext cx="11725886" cy="6483313"/>
          </a:xfrm>
          <a:prstGeom prst="rect">
            <a:avLst/>
          </a:prstGeom>
        </p:spPr>
        <p:txBody>
          <a:bodyPr wrap="square">
            <a:spAutoFit/>
          </a:bodyPr>
          <a:lstStyle/>
          <a:p>
            <a:pPr algn="ctr">
              <a:lnSpc>
                <a:spcPct val="115000"/>
              </a:lnSpc>
              <a:spcAft>
                <a:spcPts val="1000"/>
              </a:spcAft>
            </a:pPr>
            <a:r>
              <a:rPr lang="fr-FR" sz="4000" b="1" u="sng" dirty="0" smtClean="0">
                <a:latin typeface="Calibri" panose="020F0502020204030204" pitchFamily="34" charset="0"/>
                <a:ea typeface="Calibri" panose="020F0502020204030204" pitchFamily="34" charset="0"/>
                <a:cs typeface="Times New Roman" panose="02020603050405020304" pitchFamily="18" charset="0"/>
              </a:rPr>
              <a:t>35.000 agents travaillent en PM: notamment;</a:t>
            </a:r>
            <a:r>
              <a:rPr lang="fr-FR" sz="4000" b="1" u="sng" dirty="0" smtClean="0">
                <a:latin typeface="Calibri" panose="020F0502020204030204" pitchFamily="34" charset="0"/>
                <a:ea typeface="Calibri" panose="020F0502020204030204" pitchFamily="34" charset="0"/>
                <a:cs typeface="Times New Roman" panose="02020603050405020304" pitchFamily="18" charset="0"/>
              </a:rPr>
              <a:t> </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20.448 PM	(4000 en 1984),</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3852 services de PM ( 1700 en 1980),</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6621 ASVP</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smtClean="0">
                <a:latin typeface="Calibri" panose="020F0502020204030204" pitchFamily="34" charset="0"/>
                <a:ea typeface="Calibri" panose="020F0502020204030204" pitchFamily="34" charset="0"/>
                <a:cs typeface="Times New Roman" panose="02020603050405020304" pitchFamily="18" charset="0"/>
              </a:rPr>
              <a:t>1500 </a:t>
            </a:r>
            <a:r>
              <a:rPr lang="fr-FR" sz="4000" b="1" dirty="0">
                <a:latin typeface="Calibri" panose="020F0502020204030204" pitchFamily="34" charset="0"/>
                <a:ea typeface="Calibri" panose="020F0502020204030204" pitchFamily="34" charset="0"/>
                <a:cs typeface="Times New Roman" panose="02020603050405020304" pitchFamily="18" charset="0"/>
              </a:rPr>
              <a:t>GARDES CHAMPETRES</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10% des communes possèdent un service de PM</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80% des communes équipées comptent moins de 5 agents</a:t>
            </a:r>
            <a:r>
              <a:rPr lang="fr-FR" sz="4000" b="1" dirty="0" smtClean="0">
                <a:latin typeface="Calibri" panose="020F0502020204030204" pitchFamily="34" charset="0"/>
                <a:ea typeface="Calibri" panose="020F0502020204030204" pitchFamily="34" charset="0"/>
                <a:cs typeface="Times New Roman" panose="02020603050405020304" pitchFamily="18" charset="0"/>
              </a:rPr>
              <a:t>,</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9797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47" y="168176"/>
            <a:ext cx="11904453" cy="6524863"/>
          </a:xfrm>
          <a:prstGeom prst="rect">
            <a:avLst/>
          </a:prstGeom>
        </p:spPr>
        <p:txBody>
          <a:bodyPr wrap="square">
            <a:spAutoFit/>
          </a:bodyPr>
          <a:lstStyle/>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60% des services travaillent en secteur PN</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40% sont armés d’au moins une arme des catégories autorisées,</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90% sont des agents catégorie C</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9% sont des agents de catégorie B</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1% sont des catégories A</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Il y a 400 centres de </a:t>
            </a:r>
            <a:r>
              <a:rPr lang="fr-FR" sz="4000" b="1" dirty="0" err="1" smtClean="0">
                <a:latin typeface="Calibri" panose="020F0502020204030204" pitchFamily="34" charset="0"/>
                <a:ea typeface="Calibri" panose="020F0502020204030204" pitchFamily="34" charset="0"/>
                <a:cs typeface="Times New Roman" panose="02020603050405020304" pitchFamily="18" charset="0"/>
              </a:rPr>
              <a:t>vidéoprotection</a:t>
            </a:r>
            <a:r>
              <a:rPr lang="fr-FR" sz="4000" b="1" dirty="0" smtClean="0">
                <a:latin typeface="Calibri" panose="020F0502020204030204" pitchFamily="34" charset="0"/>
                <a:ea typeface="Calibri" panose="020F0502020204030204" pitchFamily="34" charset="0"/>
                <a:cs typeface="Times New Roman" panose="02020603050405020304" pitchFamily="18" charset="0"/>
              </a:rPr>
              <a:t>,</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dirty="0">
                <a:latin typeface="Calibri" panose="020F0502020204030204" pitchFamily="34" charset="0"/>
                <a:ea typeface="Calibri" panose="020F0502020204030204" pitchFamily="34" charset="0"/>
                <a:cs typeface="Times New Roman" panose="02020603050405020304" pitchFamily="18" charset="0"/>
              </a:rPr>
              <a:t>268 agents cynophiles</a:t>
            </a:r>
            <a:endParaRPr lang="fr-FR"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65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1" y="2352602"/>
            <a:ext cx="10947042" cy="4375044"/>
          </a:xfrm>
          <a:prstGeom prst="rect">
            <a:avLst/>
          </a:prstGeom>
        </p:spPr>
        <p:txBody>
          <a:bodyPr wrap="square">
            <a:spAutoFit/>
          </a:bodyPr>
          <a:lstStyle/>
          <a:p>
            <a:pPr algn="ctr">
              <a:lnSpc>
                <a:spcPct val="115000"/>
              </a:lnSpc>
              <a:spcAft>
                <a:spcPts val="0"/>
              </a:spcAft>
            </a:pPr>
            <a:r>
              <a:rPr lang="fr-FR" sz="2800" b="1" i="1" dirty="0">
                <a:latin typeface="Bell MT" panose="02020503060305020303" pitchFamily="18" charset="0"/>
                <a:ea typeface="Times New Roman" panose="02020603050405020304" pitchFamily="18" charset="0"/>
                <a:cs typeface="Calibri" panose="020F0502020204030204" pitchFamily="34" charset="0"/>
              </a:rPr>
              <a:t>Manuel HERRERO</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2800" b="1" i="1" dirty="0">
                <a:latin typeface="Bell MT" panose="02020503060305020303" pitchFamily="18" charset="0"/>
                <a:ea typeface="Times New Roman" panose="02020603050405020304" pitchFamily="18" charset="0"/>
                <a:cs typeface="Calibri" panose="020F0502020204030204" pitchFamily="34" charset="0"/>
              </a:rPr>
              <a:t>Membre de la commission nationale consultative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2800" b="1" i="1" dirty="0">
                <a:latin typeface="Bell MT" panose="02020503060305020303" pitchFamily="18" charset="0"/>
                <a:ea typeface="Times New Roman" panose="02020603050405020304" pitchFamily="18" charset="0"/>
                <a:cs typeface="Calibri" panose="020F0502020204030204" pitchFamily="34" charset="0"/>
              </a:rPr>
              <a:t>Des polices municipales</a:t>
            </a:r>
            <a:r>
              <a:rPr lang="fr-FR" sz="2800" b="1" i="1" dirty="0" smtClean="0">
                <a:latin typeface="Bell MT" panose="02020503060305020303" pitchFamily="18" charset="0"/>
                <a:ea typeface="Times New Roman" panose="02020603050405020304" pitchFamily="18" charset="0"/>
                <a:cs typeface="Calibri" panose="020F0502020204030204" pitchFamily="34" charset="0"/>
              </a:rPr>
              <a:t>,</a:t>
            </a:r>
          </a:p>
          <a:p>
            <a:pPr algn="ctr">
              <a:lnSpc>
                <a:spcPct val="115000"/>
              </a:lnSpc>
              <a:spcAft>
                <a:spcPts val="0"/>
              </a:spcAft>
            </a:pPr>
            <a:r>
              <a:rPr lang="fr-FR" sz="2800" b="1" i="1" dirty="0" smtClean="0">
                <a:latin typeface="Bell MT" panose="02020503060305020303" pitchFamily="18" charset="0"/>
                <a:ea typeface="Times New Roman" panose="02020603050405020304" pitchFamily="18" charset="0"/>
                <a:cs typeface="Times New Roman" panose="02020603050405020304" pitchFamily="18" charset="0"/>
              </a:rPr>
              <a:t>Membre des commissions sécurité auprès du ministère de l’intérieur</a:t>
            </a:r>
          </a:p>
          <a:p>
            <a:pPr algn="ctr">
              <a:lnSpc>
                <a:spcPct val="115000"/>
              </a:lnSpc>
              <a:spcAft>
                <a:spcPts val="0"/>
              </a:spcAft>
            </a:pPr>
            <a:r>
              <a:rPr lang="fr-FR" sz="2800" b="1" i="1" dirty="0" smtClean="0">
                <a:latin typeface="Bell MT" panose="02020503060305020303" pitchFamily="18" charset="0"/>
                <a:ea typeface="Times New Roman" panose="02020603050405020304" pitchFamily="18" charset="0"/>
                <a:cs typeface="Calibri" panose="020F0502020204030204" pitchFamily="34" charset="0"/>
              </a:rPr>
              <a:t>Secrétaire </a:t>
            </a:r>
            <a:r>
              <a:rPr lang="fr-FR" sz="2800" b="1" i="1" dirty="0">
                <a:latin typeface="Bell MT" panose="02020503060305020303" pitchFamily="18" charset="0"/>
                <a:ea typeface="Times New Roman" panose="02020603050405020304" pitchFamily="18" charset="0"/>
                <a:cs typeface="Calibri" panose="020F0502020204030204" pitchFamily="34" charset="0"/>
              </a:rPr>
              <a:t>général adjoint de l’Union régionale</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2800" b="1" i="1" dirty="0">
                <a:latin typeface="Bell MT" panose="02020503060305020303" pitchFamily="18" charset="0"/>
                <a:ea typeface="Times New Roman" panose="02020603050405020304" pitchFamily="18" charset="0"/>
                <a:cs typeface="Calibri" panose="020F0502020204030204" pitchFamily="34" charset="0"/>
              </a:rPr>
              <a:t>Auvergne-Rhône-Alpes (AURA) des territoriaux,</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2800" b="1" i="1" dirty="0">
                <a:solidFill>
                  <a:srgbClr val="2E74B5"/>
                </a:solidFill>
                <a:latin typeface="Bell MT" panose="02020503060305020303" pitchFamily="18" charset="0"/>
                <a:ea typeface="Times New Roman" panose="02020603050405020304" pitchFamily="18" charset="0"/>
                <a:cs typeface="Calibri" panose="020F0502020204030204" pitchFamily="34" charset="0"/>
              </a:rPr>
              <a:t>m</a:t>
            </a:r>
            <a:r>
              <a:rPr lang="fr-FR" sz="2800" b="1" i="1" dirty="0" smtClean="0">
                <a:solidFill>
                  <a:srgbClr val="2E74B5"/>
                </a:solidFill>
                <a:latin typeface="Bell MT" panose="02020503060305020303" pitchFamily="18" charset="0"/>
                <a:ea typeface="Times New Roman" panose="02020603050405020304" pitchFamily="18" charset="0"/>
                <a:cs typeface="Calibri" panose="020F0502020204030204" pitchFamily="34" charset="0"/>
              </a:rPr>
              <a:t>anuel.herrero@unsa-territoriaux.org</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2800" b="1" i="1" dirty="0">
                <a:latin typeface="Bell MT" panose="02020503060305020303" pitchFamily="18" charset="0"/>
                <a:ea typeface="Times New Roman" panose="02020603050405020304" pitchFamily="18" charset="0"/>
                <a:cs typeface="Calibri" panose="020F0502020204030204" pitchFamily="34" charset="0"/>
              </a:rPr>
              <a:t>Téléphone : 06.03.29.72.45</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 2" descr="Description : Description : Logo police municipale"/>
          <p:cNvPicPr/>
          <p:nvPr/>
        </p:nvPicPr>
        <p:blipFill>
          <a:blip r:embed="rId2">
            <a:extLst>
              <a:ext uri="{28A0092B-C50C-407E-A947-70E740481C1C}">
                <a14:useLocalDpi xmlns:a14="http://schemas.microsoft.com/office/drawing/2010/main" val="0"/>
              </a:ext>
            </a:extLst>
          </a:blip>
          <a:srcRect/>
          <a:stretch>
            <a:fillRect/>
          </a:stretch>
        </p:blipFill>
        <p:spPr bwMode="auto">
          <a:xfrm>
            <a:off x="8809149" y="283336"/>
            <a:ext cx="1918952" cy="2125014"/>
          </a:xfrm>
          <a:prstGeom prst="rect">
            <a:avLst/>
          </a:prstGeom>
          <a:noFill/>
          <a:ln>
            <a:noFill/>
          </a:ln>
        </p:spPr>
      </p:pic>
      <p:pic>
        <p:nvPicPr>
          <p:cNvPr id="4" name="Image 3" descr="Description : Description : C:\Users\herre\Desktop\logounsa.jpg"/>
          <p:cNvPicPr/>
          <p:nvPr/>
        </p:nvPicPr>
        <p:blipFill>
          <a:blip r:embed="rId3">
            <a:extLst>
              <a:ext uri="{28A0092B-C50C-407E-A947-70E740481C1C}">
                <a14:useLocalDpi xmlns:a14="http://schemas.microsoft.com/office/drawing/2010/main" val="0"/>
              </a:ext>
            </a:extLst>
          </a:blip>
          <a:srcRect/>
          <a:stretch>
            <a:fillRect/>
          </a:stretch>
        </p:blipFill>
        <p:spPr bwMode="auto">
          <a:xfrm>
            <a:off x="1145413" y="283336"/>
            <a:ext cx="2911431" cy="2125014"/>
          </a:xfrm>
          <a:prstGeom prst="rect">
            <a:avLst/>
          </a:prstGeom>
          <a:noFill/>
          <a:ln>
            <a:noFill/>
          </a:ln>
        </p:spPr>
      </p:pic>
    </p:spTree>
    <p:extLst>
      <p:ext uri="{BB962C8B-B14F-4D97-AF65-F5344CB8AC3E}">
        <p14:creationId xmlns:p14="http://schemas.microsoft.com/office/powerpoint/2010/main" val="3981246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photographie de gérard collomb&quot;"/>
          <p:cNvSpPr>
            <a:spLocks noChangeAspect="1" noChangeArrowheads="1"/>
          </p:cNvSpPr>
          <p:nvPr/>
        </p:nvSpPr>
        <p:spPr bwMode="auto">
          <a:xfrm>
            <a:off x="1069975" y="1388123"/>
            <a:ext cx="3643694" cy="38535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78" y="1983346"/>
            <a:ext cx="3450217" cy="30651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de M. François Grosdidier, sénateur de la Moselle (Grand 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138" y="1983346"/>
            <a:ext cx="2949262" cy="30651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4978" y="5563673"/>
            <a:ext cx="3450217" cy="72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GERARD COLOMB MINISTRE DE L’INTERIEUR </a:t>
            </a:r>
            <a:endParaRPr lang="fr-FR" dirty="0"/>
          </a:p>
        </p:txBody>
      </p:sp>
      <p:sp>
        <p:nvSpPr>
          <p:cNvPr id="5" name="Rectangle 4"/>
          <p:cNvSpPr/>
          <p:nvPr/>
        </p:nvSpPr>
        <p:spPr>
          <a:xfrm>
            <a:off x="7109138" y="5563674"/>
            <a:ext cx="2846231" cy="75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FRANCOIS GROSDIDIER</a:t>
            </a:r>
          </a:p>
          <a:p>
            <a:pPr algn="ctr"/>
            <a:r>
              <a:rPr lang="fr-FR" dirty="0" smtClean="0"/>
              <a:t>PRESIDENT DE LA CCPM</a:t>
            </a:r>
            <a:endParaRPr lang="fr-FR" dirty="0"/>
          </a:p>
        </p:txBody>
      </p:sp>
    </p:spTree>
    <p:extLst>
      <p:ext uri="{BB962C8B-B14F-4D97-AF65-F5344CB8AC3E}">
        <p14:creationId xmlns:p14="http://schemas.microsoft.com/office/powerpoint/2010/main" val="358490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ésultat de recherche d'images pour &quot;photo de jean michel weis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60338"/>
            <a:ext cx="11808897" cy="6540068"/>
          </a:xfrm>
          <a:prstGeom prst="rect">
            <a:avLst/>
          </a:prstGeom>
        </p:spPr>
      </p:pic>
      <p:sp>
        <p:nvSpPr>
          <p:cNvPr id="6" name="Rectangle 5"/>
          <p:cNvSpPr/>
          <p:nvPr/>
        </p:nvSpPr>
        <p:spPr>
          <a:xfrm>
            <a:off x="4028512" y="5699839"/>
            <a:ext cx="3773978" cy="681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Manuel HERRERO </a:t>
            </a:r>
            <a:r>
              <a:rPr lang="fr-FR" smtClean="0"/>
              <a:t>et Luc ABAD </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60338"/>
            <a:ext cx="11808897" cy="6540068"/>
          </a:xfrm>
          <a:prstGeom prst="rect">
            <a:avLst/>
          </a:prstGeom>
        </p:spPr>
      </p:pic>
    </p:spTree>
    <p:extLst>
      <p:ext uri="{BB962C8B-B14F-4D97-AF65-F5344CB8AC3E}">
        <p14:creationId xmlns:p14="http://schemas.microsoft.com/office/powerpoint/2010/main" val="351880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562" y="731043"/>
            <a:ext cx="11754196" cy="5324535"/>
          </a:xfrm>
          <a:prstGeom prst="rect">
            <a:avLst/>
          </a:prstGeom>
        </p:spPr>
        <p:txBody>
          <a:bodyPr wrap="square">
            <a:spAutoFit/>
          </a:bodyPr>
          <a:lstStyle/>
          <a:p>
            <a:pPr algn="just"/>
            <a:endParaRPr lang="fr-FR" sz="2000" dirty="0" smtClean="0">
              <a:solidFill>
                <a:srgbClr val="7F0E42"/>
              </a:solidFill>
              <a:latin typeface="inherit"/>
            </a:endParaRPr>
          </a:p>
          <a:p>
            <a:pPr algn="just"/>
            <a:endParaRPr lang="fr-FR" sz="2000" dirty="0">
              <a:solidFill>
                <a:srgbClr val="7F0E42"/>
              </a:solidFill>
              <a:latin typeface="inherit"/>
            </a:endParaRPr>
          </a:p>
          <a:p>
            <a:pPr algn="just"/>
            <a:r>
              <a:rPr lang="fr-FR" sz="2000" dirty="0" smtClean="0">
                <a:solidFill>
                  <a:srgbClr val="7F0E42"/>
                </a:solidFill>
                <a:latin typeface="inherit"/>
              </a:rPr>
              <a:t>Composition </a:t>
            </a:r>
            <a:r>
              <a:rPr lang="fr-FR" sz="2000" dirty="0">
                <a:solidFill>
                  <a:srgbClr val="7F0E42"/>
                </a:solidFill>
                <a:latin typeface="inherit"/>
              </a:rPr>
              <a:t>de la </a:t>
            </a:r>
            <a:r>
              <a:rPr lang="fr-FR" sz="2000" dirty="0" smtClean="0">
                <a:solidFill>
                  <a:srgbClr val="7F0E42"/>
                </a:solidFill>
                <a:latin typeface="inherit"/>
              </a:rPr>
              <a:t>CCPM</a:t>
            </a:r>
          </a:p>
          <a:p>
            <a:pPr algn="just"/>
            <a:endParaRPr lang="fr-FR" sz="2000" dirty="0">
              <a:solidFill>
                <a:srgbClr val="7F0E42"/>
              </a:solidFill>
              <a:latin typeface="Helvetica" panose="020B0604020202020204" pitchFamily="34" charset="0"/>
            </a:endParaRPr>
          </a:p>
          <a:p>
            <a:pPr algn="just"/>
            <a:r>
              <a:rPr lang="fr-FR" sz="2000" dirty="0" smtClean="0">
                <a:solidFill>
                  <a:srgbClr val="000000"/>
                </a:solidFill>
                <a:latin typeface="Helvetica" panose="020B0604020202020204" pitchFamily="34" charset="0"/>
              </a:rPr>
              <a:t>Selon </a:t>
            </a:r>
            <a:r>
              <a:rPr lang="fr-FR" sz="2000" dirty="0">
                <a:solidFill>
                  <a:srgbClr val="000000"/>
                </a:solidFill>
                <a:latin typeface="Helvetica" panose="020B0604020202020204" pitchFamily="34" charset="0"/>
              </a:rPr>
              <a:t>l'article R514-1 CS, la CCPM comprend 24 membres titulaires (chaque membre a un suppléant désigné dans les mêmes conditions) :</a:t>
            </a:r>
          </a:p>
          <a:p>
            <a:pPr>
              <a:buFont typeface="Arial" panose="020B0604020202020204" pitchFamily="34" charset="0"/>
              <a:buChar char="•"/>
            </a:pPr>
            <a:r>
              <a:rPr lang="fr-FR" sz="2000" dirty="0">
                <a:solidFill>
                  <a:srgbClr val="000000"/>
                </a:solidFill>
                <a:latin typeface="inherit"/>
              </a:rPr>
              <a:t>8 maires de communes employant des policiers municipaux :</a:t>
            </a:r>
          </a:p>
          <a:p>
            <a:pPr marL="742950" lvl="1" indent="-285750">
              <a:buFont typeface="Arial" panose="020B0604020202020204" pitchFamily="34" charset="0"/>
              <a:buChar char="•"/>
            </a:pPr>
            <a:r>
              <a:rPr lang="fr-FR" sz="2000" dirty="0" smtClean="0">
                <a:solidFill>
                  <a:srgbClr val="000000"/>
                </a:solidFill>
                <a:latin typeface="inherit"/>
              </a:rPr>
              <a:t>2 maires </a:t>
            </a:r>
            <a:r>
              <a:rPr lang="fr-FR" sz="2000" dirty="0">
                <a:solidFill>
                  <a:srgbClr val="000000"/>
                </a:solidFill>
                <a:latin typeface="inherit"/>
              </a:rPr>
              <a:t>représentant les communes de moins de 3 500 habitants</a:t>
            </a:r>
          </a:p>
          <a:p>
            <a:pPr marL="742950" lvl="1" indent="-285750">
              <a:buFont typeface="Arial" panose="020B0604020202020204" pitchFamily="34" charset="0"/>
              <a:buChar char="•"/>
            </a:pPr>
            <a:r>
              <a:rPr lang="fr-FR" sz="2000" dirty="0" smtClean="0">
                <a:solidFill>
                  <a:srgbClr val="000000"/>
                </a:solidFill>
                <a:latin typeface="inherit"/>
              </a:rPr>
              <a:t>2 maires </a:t>
            </a:r>
            <a:r>
              <a:rPr lang="fr-FR" sz="2000" dirty="0">
                <a:solidFill>
                  <a:srgbClr val="000000"/>
                </a:solidFill>
                <a:latin typeface="inherit"/>
              </a:rPr>
              <a:t>représentant les communes de 3 500 habitants à moins de 20 000 habitants</a:t>
            </a:r>
          </a:p>
          <a:p>
            <a:pPr marL="742950" lvl="1" indent="-285750">
              <a:buFont typeface="Arial" panose="020B0604020202020204" pitchFamily="34" charset="0"/>
              <a:buChar char="•"/>
            </a:pPr>
            <a:r>
              <a:rPr lang="fr-FR" sz="2000" dirty="0">
                <a:solidFill>
                  <a:srgbClr val="000000"/>
                </a:solidFill>
                <a:latin typeface="inherit"/>
              </a:rPr>
              <a:t>2 maires représentant les communes de 20 000 habitants à moins de 100 000 habitants</a:t>
            </a:r>
          </a:p>
          <a:p>
            <a:pPr marL="742950" lvl="1" indent="-285750">
              <a:buFont typeface="Arial" panose="020B0604020202020204" pitchFamily="34" charset="0"/>
              <a:buChar char="•"/>
            </a:pPr>
            <a:r>
              <a:rPr lang="fr-FR" sz="2000" dirty="0">
                <a:solidFill>
                  <a:srgbClr val="000000"/>
                </a:solidFill>
                <a:latin typeface="inherit"/>
              </a:rPr>
              <a:t>2 maires représentant les communes de 100 000 habitants et plus</a:t>
            </a:r>
          </a:p>
          <a:p>
            <a:pPr>
              <a:buFont typeface="Arial" panose="020B0604020202020204" pitchFamily="34" charset="0"/>
              <a:buChar char="•"/>
            </a:pPr>
            <a:r>
              <a:rPr lang="fr-FR" sz="2000" dirty="0">
                <a:solidFill>
                  <a:srgbClr val="000000"/>
                </a:solidFill>
                <a:latin typeface="inherit"/>
              </a:rPr>
              <a:t>8 représentants de l'Etat</a:t>
            </a:r>
          </a:p>
          <a:p>
            <a:pPr marL="742950" lvl="1" indent="-285750">
              <a:buFont typeface="Arial" panose="020B0604020202020204" pitchFamily="34" charset="0"/>
              <a:buChar char="•"/>
            </a:pPr>
            <a:r>
              <a:rPr lang="fr-FR" sz="2000" dirty="0">
                <a:solidFill>
                  <a:srgbClr val="000000"/>
                </a:solidFill>
                <a:latin typeface="inherit"/>
              </a:rPr>
              <a:t>1 représentant du ministre de la Justice</a:t>
            </a:r>
          </a:p>
          <a:p>
            <a:pPr marL="742950" lvl="1" indent="-285750">
              <a:buFont typeface="Arial" panose="020B0604020202020204" pitchFamily="34" charset="0"/>
              <a:buChar char="•"/>
            </a:pPr>
            <a:r>
              <a:rPr lang="fr-FR" sz="2000" dirty="0">
                <a:solidFill>
                  <a:srgbClr val="000000"/>
                </a:solidFill>
                <a:latin typeface="inherit"/>
              </a:rPr>
              <a:t>5 représentants du ministre de l'Intérieur</a:t>
            </a:r>
          </a:p>
          <a:p>
            <a:pPr marL="742950" lvl="1" indent="-285750">
              <a:buFont typeface="Arial" panose="020B0604020202020204" pitchFamily="34" charset="0"/>
              <a:buChar char="•"/>
            </a:pPr>
            <a:r>
              <a:rPr lang="fr-FR" sz="2000" dirty="0">
                <a:solidFill>
                  <a:srgbClr val="000000"/>
                </a:solidFill>
                <a:latin typeface="inherit"/>
              </a:rPr>
              <a:t>1 représentant du ministre chargé des transports 1 représentant du ministre chargé de l'outre-mer</a:t>
            </a:r>
          </a:p>
          <a:p>
            <a:pPr>
              <a:buFont typeface="Arial" panose="020B0604020202020204" pitchFamily="34" charset="0"/>
              <a:buChar char="•"/>
            </a:pPr>
            <a:r>
              <a:rPr lang="fr-FR" sz="2000" dirty="0">
                <a:solidFill>
                  <a:srgbClr val="000000"/>
                </a:solidFill>
                <a:latin typeface="inherit"/>
              </a:rPr>
              <a:t>8 représentants des policiers municipaux.</a:t>
            </a:r>
            <a:endParaRPr lang="fr-FR" sz="2000" b="0" i="0" dirty="0">
              <a:solidFill>
                <a:srgbClr val="000000"/>
              </a:solidFill>
              <a:effectLst/>
              <a:latin typeface="inherit"/>
            </a:endParaRPr>
          </a:p>
        </p:txBody>
      </p:sp>
    </p:spTree>
    <p:extLst>
      <p:ext uri="{BB962C8B-B14F-4D97-AF65-F5344CB8AC3E}">
        <p14:creationId xmlns:p14="http://schemas.microsoft.com/office/powerpoint/2010/main" val="175292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755" y="1735124"/>
            <a:ext cx="10943772" cy="2554545"/>
          </a:xfrm>
          <a:prstGeom prst="rect">
            <a:avLst/>
          </a:prstGeom>
        </p:spPr>
        <p:txBody>
          <a:bodyPr wrap="square">
            <a:spAutoFit/>
          </a:bodyPr>
          <a:lstStyle/>
          <a:p>
            <a:pPr algn="just"/>
            <a:r>
              <a:rPr lang="fr-FR" sz="4000" b="0" i="0" dirty="0" smtClean="0">
                <a:solidFill>
                  <a:srgbClr val="424242"/>
                </a:solidFill>
                <a:effectLst/>
                <a:latin typeface="Arial" panose="020B0604020202020204" pitchFamily="34" charset="0"/>
              </a:rPr>
              <a:t>A </a:t>
            </a:r>
            <a:r>
              <a:rPr lang="fr-FR" sz="4000" b="0" i="0" dirty="0" smtClean="0">
                <a:solidFill>
                  <a:srgbClr val="424242"/>
                </a:solidFill>
                <a:effectLst/>
                <a:latin typeface="Arial" panose="020B0604020202020204" pitchFamily="34" charset="0"/>
              </a:rPr>
              <a:t>ce jour, 206 communes, dans 81 départements, ont sollicité le financement de 8.127 gilets pare-balles pour un montant de 2.031.750 euros.</a:t>
            </a:r>
            <a:endParaRPr lang="fr-FR" sz="4000" b="0" i="0" dirty="0">
              <a:solidFill>
                <a:srgbClr val="424242"/>
              </a:solidFill>
              <a:effectLst/>
              <a:latin typeface="Arial" panose="020B0604020202020204" pitchFamily="34" charset="0"/>
            </a:endParaRPr>
          </a:p>
        </p:txBody>
      </p:sp>
    </p:spTree>
    <p:extLst>
      <p:ext uri="{BB962C8B-B14F-4D97-AF65-F5344CB8AC3E}">
        <p14:creationId xmlns:p14="http://schemas.microsoft.com/office/powerpoint/2010/main" val="61319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764" y="1054410"/>
            <a:ext cx="10605036" cy="3839562"/>
          </a:xfrm>
          <a:prstGeom prst="rect">
            <a:avLst/>
          </a:prstGeom>
        </p:spPr>
        <p:txBody>
          <a:bodyPr wrap="square">
            <a:spAutoFit/>
          </a:bodyPr>
          <a:lstStyle/>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Généralisation de l’</a:t>
            </a:r>
            <a:r>
              <a:rPr lang="fr-FR" sz="4000" b="1" i="0" dirty="0" smtClean="0">
                <a:solidFill>
                  <a:srgbClr val="424242"/>
                </a:solidFill>
                <a:effectLst/>
                <a:latin typeface="Arial" panose="020B0604020202020204" pitchFamily="34" charset="0"/>
              </a:rPr>
              <a:t>interopérabilité </a:t>
            </a:r>
            <a:r>
              <a:rPr lang="fr-FR" sz="4000" b="1" i="0" dirty="0" smtClean="0">
                <a:solidFill>
                  <a:srgbClr val="424242"/>
                </a:solidFill>
                <a:effectLst/>
                <a:latin typeface="Arial" panose="020B0604020202020204" pitchFamily="34" charset="0"/>
              </a:rPr>
              <a:t>des réseaux de radiocommunication </a:t>
            </a:r>
            <a:r>
              <a:rPr lang="fr-FR" sz="4000" b="0" i="0" dirty="0" smtClean="0">
                <a:solidFill>
                  <a:srgbClr val="424242"/>
                </a:solidFill>
                <a:effectLst/>
                <a:latin typeface="Arial" panose="020B0604020202020204" pitchFamily="34" charset="0"/>
              </a:rPr>
              <a:t>entre les polices municipales et les forces de sécurité de l’Etat. </a:t>
            </a:r>
            <a:endParaRPr lang="fr-FR" sz="4000" b="0" i="0" dirty="0" smtClean="0">
              <a:solidFill>
                <a:srgbClr val="424242"/>
              </a:solidFill>
              <a:effectLst/>
              <a:latin typeface="Arial" panose="020B0604020202020204" pitchFamily="34" charset="0"/>
            </a:endParaRPr>
          </a:p>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Une </a:t>
            </a:r>
            <a:r>
              <a:rPr lang="fr-FR" sz="4000" b="0" i="0" dirty="0" smtClean="0">
                <a:solidFill>
                  <a:srgbClr val="424242"/>
                </a:solidFill>
                <a:effectLst/>
                <a:latin typeface="Arial" panose="020B0604020202020204" pitchFamily="34" charset="0"/>
              </a:rPr>
              <a:t>subvention de 30% est prévue pour l’achat d’un poste de </a:t>
            </a:r>
            <a:r>
              <a:rPr lang="fr-FR" sz="4000" b="0" i="0" dirty="0" smtClean="0">
                <a:solidFill>
                  <a:srgbClr val="424242"/>
                </a:solidFill>
                <a:effectLst/>
                <a:latin typeface="Arial" panose="020B0604020202020204" pitchFamily="34" charset="0"/>
              </a:rPr>
              <a:t>radiocommunication</a:t>
            </a:r>
            <a:endParaRPr lang="fr-FR" sz="4000" b="0" i="0" dirty="0">
              <a:solidFill>
                <a:srgbClr val="424242"/>
              </a:solidFill>
              <a:effectLst/>
              <a:latin typeface="Arial" panose="020B0604020202020204" pitchFamily="34" charset="0"/>
            </a:endParaRPr>
          </a:p>
        </p:txBody>
      </p:sp>
    </p:spTree>
    <p:extLst>
      <p:ext uri="{BB962C8B-B14F-4D97-AF65-F5344CB8AC3E}">
        <p14:creationId xmlns:p14="http://schemas.microsoft.com/office/powerpoint/2010/main" val="316257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487" y="1697354"/>
            <a:ext cx="10522857" cy="3170099"/>
          </a:xfrm>
          <a:prstGeom prst="rect">
            <a:avLst/>
          </a:prstGeom>
        </p:spPr>
        <p:txBody>
          <a:bodyPr wrap="square">
            <a:spAutoFit/>
          </a:bodyPr>
          <a:lstStyle/>
          <a:p>
            <a:pPr algn="just">
              <a:buFont typeface="Arial" panose="020B0604020202020204" pitchFamily="34" charset="0"/>
              <a:buChar char="•"/>
            </a:pPr>
            <a:r>
              <a:rPr lang="fr-FR" sz="4000" b="1" i="0" dirty="0" smtClean="0">
                <a:solidFill>
                  <a:srgbClr val="424242"/>
                </a:solidFill>
                <a:effectLst/>
                <a:latin typeface="Arial" panose="020B0604020202020204" pitchFamily="34" charset="0"/>
              </a:rPr>
              <a:t>Mise à disposition de 4</a:t>
            </a:r>
            <a:r>
              <a:rPr lang="fr-FR" sz="4000" b="1" i="0" dirty="0" smtClean="0">
                <a:solidFill>
                  <a:srgbClr val="424242"/>
                </a:solidFill>
                <a:effectLst/>
                <a:latin typeface="Arial" panose="020B0604020202020204" pitchFamily="34" charset="0"/>
              </a:rPr>
              <a:t> 000 revolvers</a:t>
            </a:r>
            <a:r>
              <a:rPr lang="fr-FR" sz="4000" b="0" i="0" dirty="0" smtClean="0">
                <a:solidFill>
                  <a:srgbClr val="424242"/>
                </a:solidFill>
                <a:effectLst/>
                <a:latin typeface="Arial" panose="020B0604020202020204" pitchFamily="34" charset="0"/>
              </a:rPr>
              <a:t> aux collectivités qui en </a:t>
            </a:r>
            <a:r>
              <a:rPr lang="fr-FR" sz="4000" b="0" i="0" dirty="0" smtClean="0">
                <a:solidFill>
                  <a:srgbClr val="424242"/>
                </a:solidFill>
                <a:effectLst/>
                <a:latin typeface="Arial" panose="020B0604020202020204" pitchFamily="34" charset="0"/>
              </a:rPr>
              <a:t>font </a:t>
            </a:r>
            <a:r>
              <a:rPr lang="fr-FR" sz="4000" b="0" i="0" dirty="0" smtClean="0">
                <a:solidFill>
                  <a:srgbClr val="424242"/>
                </a:solidFill>
                <a:effectLst/>
                <a:latin typeface="Arial" panose="020B0604020202020204" pitchFamily="34" charset="0"/>
              </a:rPr>
              <a:t>la demande. </a:t>
            </a:r>
            <a:endParaRPr lang="fr-FR" sz="4000" dirty="0">
              <a:solidFill>
                <a:srgbClr val="424242"/>
              </a:solidFill>
              <a:latin typeface="Arial" panose="020B0604020202020204" pitchFamily="34" charset="0"/>
            </a:endParaRPr>
          </a:p>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Les </a:t>
            </a:r>
            <a:r>
              <a:rPr lang="fr-FR" sz="4000" b="0" i="0" dirty="0" smtClean="0">
                <a:solidFill>
                  <a:srgbClr val="424242"/>
                </a:solidFill>
                <a:effectLst/>
                <a:latin typeface="Arial" panose="020B0604020202020204" pitchFamily="34" charset="0"/>
              </a:rPr>
              <a:t>policiers municipaux à porter ces armes, chargées exclusivement avec des munitions de calibre 38 spécial.</a:t>
            </a:r>
            <a:endParaRPr lang="fr-FR" sz="4000" b="0" i="0" dirty="0">
              <a:solidFill>
                <a:srgbClr val="424242"/>
              </a:solidFill>
              <a:effectLst/>
              <a:latin typeface="Arial" panose="020B0604020202020204" pitchFamily="34" charset="0"/>
            </a:endParaRPr>
          </a:p>
        </p:txBody>
      </p:sp>
    </p:spTree>
    <p:extLst>
      <p:ext uri="{BB962C8B-B14F-4D97-AF65-F5344CB8AC3E}">
        <p14:creationId xmlns:p14="http://schemas.microsoft.com/office/powerpoint/2010/main" val="3567823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892" y="1946016"/>
            <a:ext cx="11016342" cy="3170099"/>
          </a:xfrm>
          <a:prstGeom prst="rect">
            <a:avLst/>
          </a:prstGeom>
        </p:spPr>
        <p:txBody>
          <a:bodyPr wrap="square">
            <a:spAutoFit/>
          </a:bodyPr>
          <a:lstStyle/>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l'accès </a:t>
            </a:r>
            <a:r>
              <a:rPr lang="fr-FR" sz="4000" b="0" i="0" dirty="0" smtClean="0">
                <a:solidFill>
                  <a:srgbClr val="424242"/>
                </a:solidFill>
                <a:effectLst/>
                <a:latin typeface="Arial" panose="020B0604020202020204" pitchFamily="34" charset="0"/>
              </a:rPr>
              <a:t>des policiers municipaux à certains fichiers nationaux de </a:t>
            </a:r>
            <a:r>
              <a:rPr lang="fr-FR" sz="4000" b="0" i="0" dirty="0" smtClean="0">
                <a:solidFill>
                  <a:srgbClr val="424242"/>
                </a:solidFill>
                <a:effectLst/>
                <a:latin typeface="Arial" panose="020B0604020202020204" pitchFamily="34" charset="0"/>
              </a:rPr>
              <a:t>police est en cours. </a:t>
            </a:r>
          </a:p>
          <a:p>
            <a:pPr algn="just">
              <a:buFont typeface="Arial" panose="020B0604020202020204" pitchFamily="34" charset="0"/>
              <a:buChar char="•"/>
            </a:pPr>
            <a:r>
              <a:rPr lang="fr-FR" sz="4000" b="0" i="0" dirty="0" smtClean="0">
                <a:solidFill>
                  <a:srgbClr val="424242"/>
                </a:solidFill>
                <a:effectLst/>
                <a:latin typeface="Arial" panose="020B0604020202020204" pitchFamily="34" charset="0"/>
              </a:rPr>
              <a:t>(système </a:t>
            </a:r>
            <a:r>
              <a:rPr lang="fr-FR" sz="4000" b="0" i="0" dirty="0" smtClean="0">
                <a:solidFill>
                  <a:srgbClr val="424242"/>
                </a:solidFill>
                <a:effectLst/>
                <a:latin typeface="Arial" panose="020B0604020202020204" pitchFamily="34" charset="0"/>
              </a:rPr>
              <a:t>d'immatriculation des véhicules (SIV) et dans le fichier national des permis de conduire (FNPC</a:t>
            </a:r>
            <a:r>
              <a:rPr lang="fr-FR" sz="4000" b="0" i="0" dirty="0" smtClean="0">
                <a:solidFill>
                  <a:srgbClr val="424242"/>
                </a:solidFill>
                <a:effectLst/>
                <a:latin typeface="Arial" panose="020B0604020202020204" pitchFamily="34" charset="0"/>
              </a:rPr>
              <a:t>)).</a:t>
            </a:r>
            <a:endParaRPr lang="fr-FR" sz="4000" b="0" i="0" dirty="0">
              <a:solidFill>
                <a:srgbClr val="424242"/>
              </a:solidFill>
              <a:effectLst/>
              <a:latin typeface="Arial" panose="020B0604020202020204" pitchFamily="34" charset="0"/>
            </a:endParaRPr>
          </a:p>
        </p:txBody>
      </p:sp>
    </p:spTree>
    <p:extLst>
      <p:ext uri="{BB962C8B-B14F-4D97-AF65-F5344CB8AC3E}">
        <p14:creationId xmlns:p14="http://schemas.microsoft.com/office/powerpoint/2010/main" val="559468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980</Words>
  <Application>Microsoft Office PowerPoint</Application>
  <PresentationFormat>Grand écran</PresentationFormat>
  <Paragraphs>111</Paragraphs>
  <Slides>25</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Bell MT</vt:lpstr>
      <vt:lpstr>Calibri</vt:lpstr>
      <vt:lpstr>Calibri Light</vt:lpstr>
      <vt:lpstr>Helvetica</vt:lpstr>
      <vt:lpstr>inherit</vt:lpstr>
      <vt:lpstr>Times New Roman</vt:lpstr>
      <vt:lpstr>Verdana</vt:lpstr>
      <vt:lpstr>Wingdings</vt:lpstr>
      <vt:lpstr>Thème Office</vt:lpstr>
      <vt:lpstr>TRAVAUX DE LA COMMISSION CONSULTATIVE DE LA POLICE MUNICIPALE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TRAVAUX DE LA COMMISSION CONSULTATIVE DE LA POLICE MUNICIPALE</dc:title>
  <dc:creator>shirley ts</dc:creator>
  <cp:lastModifiedBy>shirley ts</cp:lastModifiedBy>
  <cp:revision>84</cp:revision>
  <dcterms:created xsi:type="dcterms:W3CDTF">2016-01-21T08:10:00Z</dcterms:created>
  <dcterms:modified xsi:type="dcterms:W3CDTF">2017-11-27T22:51:16Z</dcterms:modified>
</cp:coreProperties>
</file>